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78" r:id="rId3"/>
    <p:sldId id="264" r:id="rId4"/>
    <p:sldId id="259" r:id="rId5"/>
    <p:sldId id="261" r:id="rId6"/>
    <p:sldId id="279" r:id="rId7"/>
    <p:sldId id="275" r:id="rId8"/>
    <p:sldId id="265" r:id="rId9"/>
    <p:sldId id="271" r:id="rId10"/>
    <p:sldId id="270" r:id="rId11"/>
    <p:sldId id="281" r:id="rId12"/>
    <p:sldId id="280" r:id="rId13"/>
    <p:sldId id="282" r:id="rId14"/>
    <p:sldId id="283" r:id="rId15"/>
    <p:sldId id="276" r:id="rId16"/>
    <p:sldId id="286" r:id="rId17"/>
    <p:sldId id="287" r:id="rId18"/>
    <p:sldId id="285" r:id="rId19"/>
    <p:sldId id="284" r:id="rId20"/>
    <p:sldId id="288" r:id="rId21"/>
    <p:sldId id="289" r:id="rId22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59047F-E0F3-4EA5-AB61-34602B2308BF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E93AA87-9251-488D-AE03-D4E5237A6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 выставок\IMG_016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571744"/>
            <a:ext cx="2428892" cy="32385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571480"/>
            <a:ext cx="650085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entury Gothic" pitchFamily="34" charset="0"/>
              </a:rPr>
              <a:t>Книжные выставки нужны,</a:t>
            </a:r>
          </a:p>
          <a:p>
            <a:pPr algn="ctr"/>
            <a:r>
              <a:rPr lang="ru-RU" sz="2800" b="1" dirty="0" smtClean="0">
                <a:latin typeface="Century Gothic" pitchFamily="34" charset="0"/>
              </a:rPr>
              <a:t>книжные выставки  важны!</a:t>
            </a:r>
          </a:p>
          <a:p>
            <a:endParaRPr lang="ru-RU" sz="2000" b="1" dirty="0" smtClean="0">
              <a:latin typeface="Century Gothic" pitchFamily="34" charset="0"/>
            </a:endParaRPr>
          </a:p>
          <a:p>
            <a:pPr algn="ctr"/>
            <a:r>
              <a:rPr lang="ru-RU" sz="2000" b="1" dirty="0" smtClean="0">
                <a:latin typeface="Century Gothic" pitchFamily="34" charset="0"/>
              </a:rPr>
              <a:t>Книжные выставки в  работе Центральной детской  библиотеки: опыт работы, идеи.</a:t>
            </a:r>
            <a:endParaRPr lang="ru-RU" sz="2000" dirty="0"/>
          </a:p>
        </p:txBody>
      </p:sp>
      <p:pic>
        <p:nvPicPr>
          <p:cNvPr id="7" name="Picture 1" descr="C:\Users\CDB\Desktop\Валеева Г.Х\DSC02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643182"/>
            <a:ext cx="2428892" cy="32385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55848" y="6000768"/>
            <a:ext cx="72026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dirty="0" smtClean="0">
                <a:latin typeface="Century Gothic" pitchFamily="34" charset="0"/>
              </a:rPr>
              <a:t>Презентацию подготовили: Булгакова И.З., зав. сектором ОМО ЦГБ, </a:t>
            </a:r>
          </a:p>
          <a:p>
            <a:pPr algn="r"/>
            <a:r>
              <a:rPr lang="ru-RU" sz="1600" dirty="0" err="1" smtClean="0">
                <a:latin typeface="Century Gothic" pitchFamily="34" charset="0"/>
              </a:rPr>
              <a:t>Валеева</a:t>
            </a:r>
            <a:r>
              <a:rPr lang="ru-RU" sz="1600" dirty="0" smtClean="0">
                <a:latin typeface="Century Gothic" pitchFamily="34" charset="0"/>
              </a:rPr>
              <a:t> Г.Х., библиотекарь </a:t>
            </a:r>
            <a:r>
              <a:rPr lang="ru-RU" sz="1600" dirty="0" smtClean="0">
                <a:latin typeface="Century Gothic" pitchFamily="34" charset="0"/>
              </a:rPr>
              <a:t>старшего абонемента ЦДБ</a:t>
            </a:r>
            <a:endParaRPr lang="ru-RU" sz="1600" dirty="0">
              <a:latin typeface="Century Gothic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554163"/>
            <a:ext cx="4776790" cy="73182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/>
              <a:t>     </a:t>
            </a:r>
            <a:r>
              <a:rPr lang="ru-RU" sz="1600" dirty="0" smtClean="0"/>
              <a:t> </a:t>
            </a:r>
            <a:r>
              <a:rPr lang="ru-RU" sz="1800" b="1" dirty="0" smtClean="0">
                <a:latin typeface="Century Gothic" pitchFamily="34" charset="0"/>
              </a:rPr>
              <a:t>Прочитал, нарисовал, </a:t>
            </a:r>
            <a:r>
              <a:rPr lang="ru-RU" sz="1800" b="1" dirty="0" smtClean="0">
                <a:latin typeface="Century Gothic" pitchFamily="34" charset="0"/>
              </a:rPr>
              <a:t>смастерил,                  и все </a:t>
            </a:r>
            <a:r>
              <a:rPr lang="ru-RU" sz="1800" b="1" dirty="0" smtClean="0">
                <a:latin typeface="Century Gothic" pitchFamily="34" charset="0"/>
              </a:rPr>
              <a:t>увидят!</a:t>
            </a:r>
          </a:p>
          <a:p>
            <a:pPr algn="ctr">
              <a:buNone/>
            </a:pPr>
            <a:r>
              <a:rPr lang="ru-RU" sz="1800" b="1" dirty="0" smtClean="0">
                <a:latin typeface="Century Gothic" pitchFamily="34" charset="0"/>
              </a:rPr>
              <a:t>                                      </a:t>
            </a:r>
            <a:endParaRPr lang="ru-RU" sz="1800" b="1" dirty="0">
              <a:latin typeface="Century Gothic" pitchFamily="34" charset="0"/>
            </a:endParaRPr>
          </a:p>
        </p:txBody>
      </p:sp>
      <p:pic>
        <p:nvPicPr>
          <p:cNvPr id="4" name="Picture 2" descr="C:\Users\User\Desktop\Фотоархив ЦДБ\фотографии\фотографии\SDC11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810030" cy="5054617"/>
          </a:xfrm>
          <a:prstGeom prst="rect">
            <a:avLst/>
          </a:prstGeom>
          <a:noFill/>
        </p:spPr>
      </p:pic>
      <p:pic>
        <p:nvPicPr>
          <p:cNvPr id="6" name="Рисунок 5" descr="E:\IMG_02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571744"/>
            <a:ext cx="435771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71538" y="357166"/>
            <a:ext cx="7608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Century Gothic" pitchFamily="34" charset="0"/>
                <a:ea typeface="+mj-ea"/>
                <a:cs typeface="+mj-cs"/>
              </a:rPr>
              <a:t>Выставка  творческих работ читателей </a:t>
            </a:r>
            <a:endParaRPr lang="ru-RU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8" y="428604"/>
            <a:ext cx="2525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 сервис </a:t>
            </a:r>
            <a:r>
              <a:rPr lang="en-US" b="1" dirty="0" err="1" smtClean="0">
                <a:latin typeface="Bookman Old Style" pitchFamily="18" charset="0"/>
              </a:rPr>
              <a:t>Imagechef</a:t>
            </a:r>
            <a:r>
              <a:rPr lang="en-US" b="1" dirty="0" smtClean="0">
                <a:latin typeface="Bookman Old Style" pitchFamily="18" charset="0"/>
              </a:rPr>
              <a:t> </a:t>
            </a:r>
            <a:endParaRPr lang="ru-RU" b="1" dirty="0" smtClean="0">
              <a:latin typeface="Bookman Old Style" pitchFamily="18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14348" y="500042"/>
            <a:ext cx="4572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 Книжная выставка-совет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	                                             «Читающие библиотекари»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оформлена с помощью программы «Облако слов», что очень заинтересовало читателей и украсило библиотеку.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CDB\Desktop\29 мая 2015\DSC042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57064" y="2971652"/>
            <a:ext cx="4440026" cy="249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CDB\Desktop\29 мая 2015\DSC042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36281" y="2464587"/>
            <a:ext cx="500066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CDB\Desktop\29 мая 2015\DSC0426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497285" y="2860509"/>
            <a:ext cx="3932026" cy="22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642918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entury Gothic" pitchFamily="34" charset="0"/>
              </a:rPr>
              <a:t>Облака слов по книгам используются на выставках </a:t>
            </a:r>
            <a:r>
              <a:rPr lang="ru-RU" sz="1600" dirty="0" smtClean="0">
                <a:latin typeface="Century Gothic" pitchFamily="34" charset="0"/>
              </a:rPr>
              <a:t> как </a:t>
            </a:r>
            <a:r>
              <a:rPr lang="ru-RU" sz="1600" dirty="0" smtClean="0">
                <a:latin typeface="Century Gothic" pitchFamily="34" charset="0"/>
              </a:rPr>
              <a:t>элемент обратной связи. Читателям предлагается охарактеризовать любимую книгу словами.</a:t>
            </a:r>
            <a:endParaRPr lang="ru-RU" sz="1600" dirty="0">
              <a:latin typeface="Century Gothic" pitchFamily="34" charset="0"/>
            </a:endParaRPr>
          </a:p>
        </p:txBody>
      </p:sp>
      <p:pic>
        <p:nvPicPr>
          <p:cNvPr id="10241" name="Picture 1" descr="C:\Users\CDB\Desktop\samp2bbde0e44a721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4405330" cy="4405330"/>
          </a:xfrm>
          <a:prstGeom prst="rect">
            <a:avLst/>
          </a:prstGeom>
          <a:noFill/>
        </p:spPr>
      </p:pic>
      <p:pic>
        <p:nvPicPr>
          <p:cNvPr id="10242" name="Picture 2" descr="C:\Users\CDB\Desktop\sampaf54fd167e1b8f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00024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CDB\Desktop\день библиотек 2015\DSC042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3116"/>
            <a:ext cx="3571900" cy="205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SAM_2014.JPG"/>
          <p:cNvPicPr/>
          <p:nvPr/>
        </p:nvPicPr>
        <p:blipFill>
          <a:blip r:embed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6357950" y="1714488"/>
            <a:ext cx="2398709" cy="331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14480" y="571480"/>
            <a:ext cx="5925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Century Gothic" pitchFamily="34" charset="0"/>
              </a:rPr>
              <a:t>Мнение читателя – главное мнение  </a:t>
            </a:r>
            <a:endParaRPr lang="ru-RU" sz="2400" b="1" dirty="0">
              <a:latin typeface="Century Gothic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5000636"/>
            <a:ext cx="3143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Читатели своё мнение могут зафиксировать в опросных листах, размещенных на  выставке. </a:t>
            </a:r>
            <a:endParaRPr lang="ru-RU" sz="1400" dirty="0">
              <a:latin typeface="Century Gothic" pitchFamily="34" charset="0"/>
            </a:endParaRPr>
          </a:p>
        </p:txBody>
      </p:sp>
      <p:pic>
        <p:nvPicPr>
          <p:cNvPr id="10" name="Рисунок 9" descr="G:\SAM_2016.JPG"/>
          <p:cNvPicPr/>
          <p:nvPr/>
        </p:nvPicPr>
        <p:blipFill>
          <a:blip r:embed="rId4" cstate="print">
            <a:biLevel thresh="50000"/>
          </a:blip>
          <a:srcRect/>
          <a:stretch>
            <a:fillRect/>
          </a:stretch>
        </p:blipFill>
        <p:spPr bwMode="auto">
          <a:xfrm>
            <a:off x="4286248" y="1571612"/>
            <a:ext cx="178595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CDB\Desktop\1 001 (2).bmp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26440">
            <a:off x="4311149" y="3330030"/>
            <a:ext cx="18573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CDB\Desktop\29 мая 2015\DSC042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14479" y="2928935"/>
            <a:ext cx="400052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CDB\Desktop\1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4181" y="-44171"/>
            <a:ext cx="1769095" cy="2428893"/>
          </a:xfrm>
          <a:prstGeom prst="rect">
            <a:avLst/>
          </a:prstGeom>
          <a:noFill/>
        </p:spPr>
      </p:pic>
      <p:pic>
        <p:nvPicPr>
          <p:cNvPr id="2051" name="Picture 3" descr="C:\Users\CDB\Desktop\2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901635" y="-44170"/>
            <a:ext cx="1769095" cy="242889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3571876"/>
            <a:ext cx="207170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sz="1600" dirty="0" smtClean="0">
                <a:latin typeface="Century Gothic" pitchFamily="34" charset="0"/>
              </a:rPr>
              <a:t>Сами читатели ставили на выставку «закладки»,</a:t>
            </a:r>
          </a:p>
          <a:p>
            <a:pPr algn="ctr"/>
            <a:r>
              <a:rPr lang="ru-RU" sz="1600" dirty="0" smtClean="0">
                <a:latin typeface="Century Gothic" pitchFamily="34" charset="0"/>
              </a:rPr>
              <a:t>найденные в книгах</a:t>
            </a:r>
            <a:endParaRPr lang="ru-RU" dirty="0">
              <a:latin typeface="Century Gothic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3786190"/>
            <a:ext cx="3108325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1714488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5072066" y="928670"/>
            <a:ext cx="3857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Century Gothic" pitchFamily="34" charset="0"/>
              </a:rPr>
              <a:t>Библиокругосветка</a:t>
            </a:r>
            <a:r>
              <a:rPr lang="ru-RU" b="1" dirty="0" smtClean="0">
                <a:latin typeface="Century Gothic" pitchFamily="34" charset="0"/>
              </a:rPr>
              <a:t> с великими русскими путешественниками</a:t>
            </a:r>
            <a:endParaRPr lang="ru-RU" b="1" dirty="0">
              <a:latin typeface="Century Gothic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94630" y="6286520"/>
            <a:ext cx="3172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Century Gothic" pitchFamily="34" charset="0"/>
              </a:rPr>
              <a:t>Выбирали и смотрели диски</a:t>
            </a:r>
            <a:endParaRPr lang="ru-RU" sz="1600" dirty="0">
              <a:latin typeface="Century Gothic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14488"/>
            <a:ext cx="608253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214414" y="500042"/>
            <a:ext cx="64788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entury Gothic" pitchFamily="34" charset="0"/>
              </a:rPr>
              <a:t>На книжной выставке </a:t>
            </a:r>
          </a:p>
          <a:p>
            <a:pPr algn="ctr"/>
            <a:r>
              <a:rPr lang="ru-RU" sz="2800" b="1" dirty="0" smtClean="0">
                <a:latin typeface="Century Gothic" pitchFamily="34" charset="0"/>
              </a:rPr>
              <a:t>можно найти и призы!</a:t>
            </a:r>
            <a:endParaRPr lang="ru-RU" sz="2800" b="1" dirty="0">
              <a:latin typeface="Century Gothic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214290"/>
            <a:ext cx="664373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Интерактивные моменты выставки   </a:t>
            </a:r>
          </a:p>
          <a:p>
            <a:r>
              <a:rPr lang="ru-RU" b="1" dirty="0" smtClean="0">
                <a:latin typeface="Century Gothic" pitchFamily="34" charset="0"/>
              </a:rPr>
              <a:t>«</a:t>
            </a:r>
            <a:r>
              <a:rPr lang="ru-RU" sz="3200" b="1" dirty="0" smtClean="0">
                <a:latin typeface="Century Gothic" pitchFamily="34" charset="0"/>
              </a:rPr>
              <a:t>Книжный  календарь</a:t>
            </a:r>
            <a:r>
              <a:rPr lang="ru-RU" b="1" dirty="0" smtClean="0">
                <a:latin typeface="Century Gothic" pitchFamily="34" charset="0"/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807249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 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Century Gothic" pitchFamily="34" charset="0"/>
              </a:rPr>
              <a:t>Обращение к  читателям: «Приглашаем  отметить «день рождение книги» и подарить  ей самый лучший подарок – взять и прочитать</a:t>
            </a:r>
            <a:r>
              <a:rPr lang="ru-RU" b="1" dirty="0" smtClean="0">
                <a:latin typeface="Century Gothic" pitchFamily="34" charset="0"/>
              </a:rPr>
              <a:t>!»;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Century Gothic" pitchFamily="34" charset="0"/>
              </a:rPr>
              <a:t>    Каждая книга   сопровождается информационным листом</a:t>
            </a:r>
          </a:p>
          <a:p>
            <a:r>
              <a:rPr lang="ru-RU" b="1" dirty="0" smtClean="0">
                <a:latin typeface="Century Gothic" pitchFamily="34" charset="0"/>
              </a:rPr>
              <a:t>(информация  об авторе, аннотация  к книге),       закладками с интересными фактами  по </a:t>
            </a:r>
            <a:r>
              <a:rPr lang="ru-RU" b="1" dirty="0" smtClean="0">
                <a:latin typeface="Century Gothic" pitchFamily="34" charset="0"/>
              </a:rPr>
              <a:t>книге;</a:t>
            </a:r>
            <a:endParaRPr lang="ru-RU" b="1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Century Gothic" pitchFamily="34" charset="0"/>
              </a:rPr>
              <a:t>     Обращение к читателям: «Просим присвоить призовое место книге-юбиляру</a:t>
            </a:r>
            <a:r>
              <a:rPr lang="ru-RU" b="1" dirty="0" smtClean="0">
                <a:latin typeface="Century Gothic" pitchFamily="34" charset="0"/>
              </a:rPr>
              <a:t>»;</a:t>
            </a:r>
            <a:endParaRPr lang="ru-RU" b="1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Century Gothic" pitchFamily="34" charset="0"/>
              </a:rPr>
              <a:t>     Элемент занимательности: из 15 книг на 8 книг разработаны листы заданий </a:t>
            </a:r>
            <a:r>
              <a:rPr lang="ru-RU" b="1" dirty="0" smtClean="0">
                <a:latin typeface="Century Gothic" pitchFamily="34" charset="0"/>
              </a:rPr>
              <a:t>«Проверь </a:t>
            </a:r>
            <a:r>
              <a:rPr lang="ru-RU" b="1" dirty="0" smtClean="0">
                <a:latin typeface="Century Gothic" pitchFamily="34" charset="0"/>
              </a:rPr>
              <a:t>свое чтение!» (кроссворд, викторина, тест, </a:t>
            </a:r>
            <a:r>
              <a:rPr lang="ru-RU" b="1" dirty="0" err="1" smtClean="0">
                <a:latin typeface="Century Gothic" pitchFamily="34" charset="0"/>
              </a:rPr>
              <a:t>крестословица</a:t>
            </a:r>
            <a:r>
              <a:rPr lang="ru-RU" b="1" dirty="0" smtClean="0">
                <a:latin typeface="Century Gothic" pitchFamily="34" charset="0"/>
              </a:rPr>
              <a:t>);</a:t>
            </a:r>
            <a:endParaRPr lang="ru-RU" b="1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latin typeface="Century Gothic" pitchFamily="34" charset="0"/>
              </a:rPr>
              <a:t>Лист с координатами, как найти книгу - юбиляра: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b="1" dirty="0" smtClean="0">
                <a:latin typeface="Century Gothic" pitchFamily="34" charset="0"/>
              </a:rPr>
              <a:t>На третьей полке сверху, красная обложка с  закладкой в виде шпаги;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b="1" dirty="0" smtClean="0">
                <a:latin typeface="Century Gothic" pitchFamily="34" charset="0"/>
              </a:rPr>
              <a:t>Закладка  «перо», рисунок старинного ружья, индейский орнамент;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b="1" dirty="0" smtClean="0">
                <a:latin typeface="Century Gothic" pitchFamily="34" charset="0"/>
              </a:rPr>
              <a:t>Записка с  указанием места </a:t>
            </a:r>
            <a:r>
              <a:rPr lang="ru-RU" b="1" dirty="0" smtClean="0">
                <a:latin typeface="Century Gothic" pitchFamily="34" charset="0"/>
              </a:rPr>
              <a:t>книжного свидания</a:t>
            </a:r>
            <a:r>
              <a:rPr lang="ru-RU" b="1" dirty="0" smtClean="0">
                <a:latin typeface="Century Gothic" pitchFamily="34" charset="0"/>
              </a:rPr>
              <a:t>.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b="1" dirty="0" smtClean="0">
              <a:latin typeface="Century Gothic" pitchFamily="34" charset="0"/>
            </a:endParaRPr>
          </a:p>
          <a:p>
            <a:pPr marL="342900" indent="-342900">
              <a:buAutoNum type="arabicPeriod"/>
            </a:pPr>
            <a:endParaRPr lang="ru-RU" b="1" dirty="0" smtClean="0">
              <a:latin typeface="Century Gothic" pitchFamily="34" charset="0"/>
            </a:endParaRPr>
          </a:p>
          <a:p>
            <a:endParaRPr lang="ru-RU" b="1" dirty="0" smtClean="0">
              <a:latin typeface="Century Gothic" pitchFamily="34" charset="0"/>
            </a:endParaRPr>
          </a:p>
          <a:p>
            <a:endParaRPr lang="ru-RU" b="1" dirty="0" smtClean="0">
              <a:latin typeface="Century Gothic" pitchFamily="34" charset="0"/>
            </a:endParaRPr>
          </a:p>
          <a:p>
            <a:endParaRPr lang="ru-RU" b="1" dirty="0" smtClean="0">
              <a:latin typeface="Century Gothic" pitchFamily="34" charset="0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428604"/>
            <a:ext cx="5000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Лист поздравлений  и пожеланий из «Альбома для  рас…спрашивания»</a:t>
            </a:r>
            <a:endParaRPr lang="ru-RU" b="1" dirty="0">
              <a:latin typeface="Century Gothic" pitchFamily="34" charset="0"/>
            </a:endParaRPr>
          </a:p>
        </p:txBody>
      </p:sp>
      <p:pic>
        <p:nvPicPr>
          <p:cNvPr id="1026" name="Picture 2" descr="C:\Users\CDB\Desktop\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142984"/>
            <a:ext cx="3857652" cy="5296393"/>
          </a:xfrm>
          <a:prstGeom prst="rect">
            <a:avLst/>
          </a:prstGeom>
          <a:noFill/>
        </p:spPr>
      </p:pic>
      <p:pic>
        <p:nvPicPr>
          <p:cNvPr id="1027" name="Picture 3" descr="C:\Users\CDB\Desktop\НЕ ЗАБЫВАТЬ!!!!!\Валеева Г.Х\Мне очень нравится книги серии  Коты воител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71612"/>
            <a:ext cx="3375574" cy="450055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21429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    Очень </a:t>
            </a:r>
            <a:r>
              <a:rPr lang="ru-RU" sz="2400" b="1" dirty="0" smtClean="0">
                <a:latin typeface="Century Gothic" pitchFamily="34" charset="0"/>
              </a:rPr>
              <a:t>хочется, чтобы  в библиотеках были необычные, креативные  выставочные площади!</a:t>
            </a:r>
            <a:endParaRPr lang="ru-RU" sz="2400" b="1" dirty="0">
              <a:latin typeface="Century Gothic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142984"/>
            <a:ext cx="366267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571876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429000"/>
            <a:ext cx="3000396" cy="281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429000"/>
            <a:ext cx="2786064" cy="3262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57290" y="4357694"/>
            <a:ext cx="64788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    Совет</a:t>
            </a:r>
            <a:r>
              <a:rPr lang="ru-RU" sz="2800" b="1" dirty="0" smtClean="0">
                <a:latin typeface="Century Gothic" pitchFamily="34" charset="0"/>
              </a:rPr>
              <a:t>: никакая необычная выставка не будет работать в полную силу, если библиотекарь не заинтересован в </a:t>
            </a:r>
            <a:r>
              <a:rPr lang="ru-RU" sz="2800" b="1" dirty="0" smtClean="0">
                <a:latin typeface="Century Gothic" pitchFamily="34" charset="0"/>
              </a:rPr>
              <a:t>общении                                     </a:t>
            </a:r>
            <a:r>
              <a:rPr lang="ru-RU" sz="2800" b="1" dirty="0" smtClean="0">
                <a:latin typeface="Century Gothic" pitchFamily="34" charset="0"/>
              </a:rPr>
              <a:t>с читателями!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25955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868" y="1857364"/>
            <a:ext cx="50006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Выставка - подоконник</a:t>
            </a:r>
          </a:p>
          <a:p>
            <a:r>
              <a:rPr lang="ru-RU" sz="2400" b="1" dirty="0" smtClean="0">
                <a:latin typeface="Century Gothic" pitchFamily="34" charset="0"/>
              </a:rPr>
              <a:t>Выставка – диван</a:t>
            </a:r>
          </a:p>
          <a:p>
            <a:r>
              <a:rPr lang="ru-RU" sz="2400" b="1" dirty="0" smtClean="0">
                <a:latin typeface="Century Gothic" pitchFamily="34" charset="0"/>
              </a:rPr>
              <a:t>Выставка – говорящая стена</a:t>
            </a:r>
          </a:p>
          <a:p>
            <a:r>
              <a:rPr lang="ru-RU" sz="2400" b="1" dirty="0" smtClean="0">
                <a:latin typeface="Century Gothic" pitchFamily="34" charset="0"/>
              </a:rPr>
              <a:t>Выставка - сюрприз</a:t>
            </a:r>
          </a:p>
          <a:p>
            <a:r>
              <a:rPr lang="ru-RU" sz="2400" b="1" dirty="0" smtClean="0">
                <a:latin typeface="Century Gothic" pitchFamily="34" charset="0"/>
              </a:rPr>
              <a:t>Виртуальная выставка</a:t>
            </a:r>
            <a:endParaRPr lang="ru-RU" b="1" dirty="0">
              <a:latin typeface="Century Gothic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428604"/>
            <a:ext cx="3602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Century Gothic" pitchFamily="34" charset="0"/>
              </a:rPr>
              <a:t>Можно оформить!</a:t>
            </a:r>
            <a:endParaRPr lang="ru-RU" sz="2800" b="1" dirty="0" smtClean="0">
              <a:latin typeface="Century Gothic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Аннотированная книжная выставка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выставка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– головоломка</a:t>
            </a:r>
            <a:endParaRPr lang="ru-RU" sz="2400" b="1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выставка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– кроссворд</a:t>
            </a:r>
            <a:endParaRPr lang="ru-RU" sz="2400" b="1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выставка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– игра</a:t>
            </a:r>
            <a:endParaRPr lang="ru-RU" sz="2400" b="1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выставка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– развал</a:t>
            </a:r>
            <a:endParaRPr lang="ru-RU" sz="2400" b="1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выставка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- совет</a:t>
            </a:r>
            <a:endParaRPr lang="ru-RU" sz="2400" b="1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комплексная  выставка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       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        Главное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правило выставок ЦДБ - сопровождать выставки  игровыми </a:t>
            </a:r>
            <a:r>
              <a:rPr lang="ru-RU" sz="2400" b="1" dirty="0" err="1" smtClean="0">
                <a:solidFill>
                  <a:schemeClr val="tx1"/>
                </a:solidFill>
                <a:latin typeface="Century Gothic" pitchFamily="34" charset="0"/>
              </a:rPr>
              <a:t>моментами,чтобы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читатели были активными пользователями.</a:t>
            </a:r>
            <a:endParaRPr lang="ru-RU" sz="24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5" name="Picture 2" descr="C:\Users\User\Desktop\Новая папка (2)\SDC1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643050"/>
            <a:ext cx="2046071" cy="278608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642918"/>
            <a:ext cx="5841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entury Gothic" pitchFamily="34" charset="0"/>
              </a:rPr>
              <a:t>Формы  книжных выставок</a:t>
            </a:r>
            <a:endParaRPr lang="ru-RU" sz="3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836713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Панкова, Е. В. Выставка в библиотеке: традиционная и электронная :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учеб.-практ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пособие по междисциплинарному курсу для студентов сред. проф. образования, обучающихся по специальности 51.02.03 «Библиотековедение» / Е. В. Панкова, Л. С.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Беркутова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— Санкт-Петербург : Профессия, 2016. — 151 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628800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В пособии дается общее представление о современных технологиях выставочной работы в библиотеке, охарактеризованы основные виды библиотечных выставок, рассмотрена методика их создания включая отбор материалов, дизайн, необходимое оборудование. Особое внимание уделено созданию электронных интерактивных выставок. Авторы подробно рассматривают программную реализацию выставки, подбор материалов и иллюстраций. В приложениях представлены пошаговые инструкции по созданию слайдов и коллажей в библиотечной выставке, правила ввода элементов библиографической записи.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Уменьшить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6300192" y="188640"/>
            <a:ext cx="227501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28926" y="3857628"/>
            <a:ext cx="5904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Збаровская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Н. В. Выставочная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деятельность публичных библиотек / Н. В.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Збаровская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– СПб. : Профессия, 2004. - 224 с. : ил., табл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- (Серия Библиотека)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 пособии раскрываются современные подходы к проектированию и моделированию выставочной деятельности, содержательные, методические и психологические основы выставочной деятельности библиотек. Пособие предназначено для руководителей публичных библиотек.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AutoShape 6" descr="https://bukva.ua/img/products/118/118386_16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bukva.ua/img/products/118/118386_16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http://dialog-us.com/upload/resize_cache/iblock/368/800_600_140cd750bba9870f18aada2478b24840a/3683872ed0169884ca2ca39942e59253.jpg"/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467544" y="3356992"/>
            <a:ext cx="2376264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643042" y="0"/>
            <a:ext cx="3443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entury Gothic" pitchFamily="34" charset="0"/>
              </a:rPr>
              <a:t>Рекомендуем прочитать!</a:t>
            </a:r>
            <a:endParaRPr lang="ru-RU" sz="2400" b="1" dirty="0" smtClean="0">
              <a:latin typeface="Century Gothic" pitchFamily="34" charset="0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AutoShape 6" descr="https://bukva.ua/img/products/118/118386_16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bukva.ua/img/products/118/118386_16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https://j.livelib.ru/boocover/1000088464/200/9da4/N._V._Zbarovskaya__Vystavochnaya_deyatelnost_publichnyh_bibliot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000232" y="1142984"/>
            <a:ext cx="5572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entury Gothic" pitchFamily="34" charset="0"/>
              </a:rPr>
              <a:t>Спасибо за внимание!</a:t>
            </a:r>
          </a:p>
          <a:p>
            <a:pPr algn="ctr"/>
            <a:r>
              <a:rPr lang="ru-RU" sz="2400" b="1" dirty="0" smtClean="0">
                <a:latin typeface="Century Gothic" pitchFamily="34" charset="0"/>
              </a:rPr>
              <a:t>Творческих успехов и находок!</a:t>
            </a:r>
            <a:endParaRPr lang="ru-RU" sz="2400" b="1" dirty="0" smtClean="0">
              <a:latin typeface="Century Gothic" pitchFamily="34" charset="0"/>
            </a:endParaRPr>
          </a:p>
        </p:txBody>
      </p:sp>
      <p:pic>
        <p:nvPicPr>
          <p:cNvPr id="2" name="Picture 2" descr="F:\Рисунки для оформления\Все с книгами\89aKA7_k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214554"/>
            <a:ext cx="3748099" cy="4239931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1285860"/>
            <a:ext cx="4500594" cy="3883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1538" y="214290"/>
            <a:ext cx="64252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entury Gothic" pitchFamily="34" charset="0"/>
              </a:rPr>
              <a:t>Комплексная  выставка.</a:t>
            </a:r>
          </a:p>
          <a:p>
            <a:r>
              <a:rPr lang="ru-RU" sz="2800" b="1" dirty="0" smtClean="0">
                <a:latin typeface="Century Gothic" pitchFamily="34" charset="0"/>
              </a:rPr>
              <a:t>Книжно-музейная экспозиция </a:t>
            </a:r>
            <a:endParaRPr lang="ru-RU" sz="2800" b="1" dirty="0">
              <a:latin typeface="Century Gothic" pitchFamily="34" charset="0"/>
            </a:endParaRPr>
          </a:p>
        </p:txBody>
      </p:sp>
      <p:pic>
        <p:nvPicPr>
          <p:cNvPr id="6" name="Picture 2" descr="C:\Users\User\Desktop\Фото выставок\S63000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4071966" cy="3429024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857628"/>
            <a:ext cx="3714776" cy="2801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715008" y="4857760"/>
            <a:ext cx="3143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Century Gothic" pitchFamily="34" charset="0"/>
              </a:rPr>
              <a:t>                                          </a:t>
            </a:r>
            <a:r>
              <a:rPr lang="ru-RU" sz="1400" i="1" dirty="0" smtClean="0">
                <a:latin typeface="Century Gothic" pitchFamily="34" charset="0"/>
              </a:rPr>
              <a:t>Память о </a:t>
            </a:r>
            <a:endParaRPr lang="ru-RU" sz="1400" i="1" dirty="0" smtClean="0">
              <a:latin typeface="Century Gothic" pitchFamily="34" charset="0"/>
            </a:endParaRPr>
          </a:p>
          <a:p>
            <a:r>
              <a:rPr lang="ru-RU" sz="1400" i="1" dirty="0" smtClean="0">
                <a:latin typeface="Century Gothic" pitchFamily="34" charset="0"/>
              </a:rPr>
              <a:t>Великой Отечественной </a:t>
            </a:r>
            <a:r>
              <a:rPr lang="ru-RU" sz="1400" i="1" dirty="0" smtClean="0">
                <a:latin typeface="Century Gothic" pitchFamily="34" charset="0"/>
              </a:rPr>
              <a:t>войне</a:t>
            </a:r>
            <a:endParaRPr lang="ru-RU" sz="14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5643578"/>
            <a:ext cx="31224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Правило – привлекать читателей  к созданию экспозиции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CDB\Desktop\ФОТО 2015 от Гузель\SAM_17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970344" cy="251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CDB\Desktop\ФОТО 2015 от Гузель\SAM_17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500042"/>
            <a:ext cx="457203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85720" y="2857496"/>
            <a:ext cx="3643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Century Gothic" pitchFamily="34" charset="0"/>
              </a:rPr>
              <a:t>Чудеса из чугуна.</a:t>
            </a:r>
          </a:p>
          <a:p>
            <a:pPr algn="ctr"/>
            <a:r>
              <a:rPr lang="ru-RU" sz="1600" dirty="0" err="1" smtClean="0">
                <a:latin typeface="Century Gothic" pitchFamily="34" charset="0"/>
              </a:rPr>
              <a:t>Каслинское</a:t>
            </a:r>
            <a:r>
              <a:rPr lang="ru-RU" sz="1600" dirty="0" smtClean="0">
                <a:latin typeface="Century Gothic" pitchFamily="34" charset="0"/>
              </a:rPr>
              <a:t> и </a:t>
            </a:r>
            <a:r>
              <a:rPr lang="ru-RU" sz="1600" dirty="0" err="1" smtClean="0">
                <a:latin typeface="Century Gothic" pitchFamily="34" charset="0"/>
              </a:rPr>
              <a:t>кусинское</a:t>
            </a:r>
            <a:r>
              <a:rPr lang="ru-RU" sz="1600" dirty="0" smtClean="0">
                <a:latin typeface="Century Gothic" pitchFamily="34" charset="0"/>
              </a:rPr>
              <a:t> литье.</a:t>
            </a:r>
            <a:endParaRPr lang="ru-RU" sz="1600" dirty="0">
              <a:latin typeface="Century Gothic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4071942"/>
            <a:ext cx="4000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entury Gothic" pitchFamily="34" charset="0"/>
              </a:rPr>
              <a:t>Комплексные выставки сопровождаются </a:t>
            </a:r>
            <a:r>
              <a:rPr lang="ru-RU" b="1" u="sng" dirty="0" smtClean="0">
                <a:latin typeface="Century Gothic" pitchFamily="34" charset="0"/>
              </a:rPr>
              <a:t>информационными заметками  </a:t>
            </a:r>
            <a:r>
              <a:rPr lang="ru-RU" dirty="0" smtClean="0">
                <a:latin typeface="Century Gothic" pitchFamily="34" charset="0"/>
              </a:rPr>
              <a:t>для  читателей, которые они могут взять с собой!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04795">
            <a:off x="438292" y="4238150"/>
            <a:ext cx="2883043" cy="148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31656">
            <a:off x="7544981" y="4326151"/>
            <a:ext cx="1415641" cy="213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15404" cy="1797040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latin typeface="Century Gothic" pitchFamily="34" charset="0"/>
              </a:rPr>
              <a:t/>
            </a:r>
            <a:br>
              <a:rPr lang="ru-RU" sz="2800" b="1" dirty="0" smtClean="0">
                <a:latin typeface="Century Gothic" pitchFamily="34" charset="0"/>
              </a:rPr>
            </a:br>
            <a:r>
              <a:rPr lang="ru-RU" sz="2800" b="1" dirty="0" smtClean="0">
                <a:latin typeface="Century Gothic" pitchFamily="34" charset="0"/>
              </a:rPr>
              <a:t>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  <a:latin typeface="Century Gothic" pitchFamily="34" charset="0"/>
              </a:rPr>
              <a:t>выставка – факт       </a:t>
            </a:r>
            <a:br>
              <a:rPr lang="ru-RU" sz="1800" b="1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entury Gothic" pitchFamily="34" charset="0"/>
              </a:rPr>
              <a:t>                                                                      выставка – экскурсия</a:t>
            </a:r>
            <a:br>
              <a:rPr lang="ru-RU" sz="1800" b="1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entury Gothic" pitchFamily="34" charset="0"/>
              </a:rPr>
              <a:t>                                                                      выставка – вернисаж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6146" name="Picture 2" descr="C:\Users\User\Desktop\Фото выставок\SDC1146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3179786" cy="4240210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000240"/>
            <a:ext cx="2786082" cy="4558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1538" y="428604"/>
            <a:ext cx="43749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Постоянно действующая  </a:t>
            </a:r>
            <a:endParaRPr lang="ru-RU" sz="2400" b="1" dirty="0" smtClean="0">
              <a:latin typeface="Century Gothic" pitchFamily="34" charset="0"/>
            </a:endParaRPr>
          </a:p>
          <a:p>
            <a:r>
              <a:rPr lang="ru-RU" sz="2400" b="1" dirty="0" smtClean="0">
                <a:latin typeface="Century Gothic" pitchFamily="34" charset="0"/>
              </a:rPr>
              <a:t>краеведческая  выставка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857364"/>
            <a:ext cx="300039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5 00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072198" y="2214554"/>
            <a:ext cx="2847443" cy="412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571472" y="1785926"/>
            <a:ext cx="1598612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928802"/>
            <a:ext cx="2500330" cy="383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785918" y="50004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Выставки сопровождаются листами заданий, на которые можно ответить и в </a:t>
            </a:r>
            <a:r>
              <a:rPr lang="ru-RU" b="1" dirty="0" smtClean="0">
                <a:latin typeface="Century Gothic" pitchFamily="34" charset="0"/>
              </a:rPr>
              <a:t>библиотеке, </a:t>
            </a:r>
            <a:r>
              <a:rPr lang="ru-RU" b="1" dirty="0" smtClean="0">
                <a:latin typeface="Century Gothic" pitchFamily="34" charset="0"/>
              </a:rPr>
              <a:t>и дома.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Фотоархив ЦДБ\фотографии\ФотоШОУ\работа\как звери гот к зиме\100SSCAM\SDC10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820171" cy="3571900"/>
          </a:xfrm>
          <a:prstGeom prst="rect">
            <a:avLst/>
          </a:prstGeom>
          <a:noFill/>
        </p:spPr>
      </p:pic>
      <p:pic>
        <p:nvPicPr>
          <p:cNvPr id="9" name="Picture 4" descr="D:\Картинки\Ни кому не давать от Андрея\Людь\2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1357298"/>
            <a:ext cx="1643074" cy="155718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14348" y="357166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Задания с книжной выставки приглашают читателя к активной работе с </a:t>
            </a:r>
            <a:r>
              <a:rPr lang="ru-RU" sz="2400" b="1" dirty="0" smtClean="0">
                <a:latin typeface="Century Gothic" pitchFamily="34" charset="0"/>
              </a:rPr>
              <a:t>книгой!</a:t>
            </a:r>
            <a:endParaRPr lang="ru-RU" sz="2400" b="1" dirty="0">
              <a:latin typeface="Century Gothic" pitchFamily="34" charset="0"/>
            </a:endParaRPr>
          </a:p>
        </p:txBody>
      </p:sp>
      <p:pic>
        <p:nvPicPr>
          <p:cNvPr id="2050" name="Picture 2" descr="C:\Users\CDB\Desktop\НЕ ЗАБЫВАТЬ!!!!!\Валеева Г.Х\DSC033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357562"/>
            <a:ext cx="4143365" cy="310766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58872" y="-8786895"/>
            <a:ext cx="2786082" cy="2357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D:\Documents\Фотоархив ЦДБ\выставки 2012\DSCN1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4476422" cy="33575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2857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  </a:t>
            </a:r>
          </a:p>
          <a:p>
            <a:r>
              <a:rPr lang="ru-RU" b="1" dirty="0" smtClean="0">
                <a:latin typeface="Century Gothic" pitchFamily="34" charset="0"/>
              </a:rPr>
              <a:t>Краеведческий материал  часто  используется  на   выставках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0720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Задание для </a:t>
            </a:r>
            <a:r>
              <a:rPr lang="ru-RU" dirty="0" smtClean="0"/>
              <a:t>читателей: найти </a:t>
            </a:r>
            <a:r>
              <a:rPr lang="ru-RU" dirty="0" smtClean="0"/>
              <a:t>на карте города улицу Пионерскую.</a:t>
            </a:r>
          </a:p>
          <a:p>
            <a:endParaRPr lang="ru-RU" dirty="0"/>
          </a:p>
        </p:txBody>
      </p:sp>
      <p:pic>
        <p:nvPicPr>
          <p:cNvPr id="10" name="Picture 5" descr="D:\Documents\Фотоархив ЦДБ\мер. Злат. 2011\DSCN07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500042"/>
            <a:ext cx="3375446" cy="450059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00694" y="5572140"/>
            <a:ext cx="2928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Вопрос для </a:t>
            </a:r>
            <a:r>
              <a:rPr lang="ru-RU" dirty="0" smtClean="0"/>
              <a:t>читателей -  Какой </a:t>
            </a:r>
            <a:r>
              <a:rPr lang="ru-RU" dirty="0" smtClean="0"/>
              <a:t>сорт яблок вывели в Златоусте</a:t>
            </a:r>
            <a:r>
              <a:rPr lang="ru-RU" dirty="0" smtClean="0"/>
              <a:t>?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Desktop\Фото выставок\SI852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4137319" cy="364331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400" b="1" cap="none" dirty="0" smtClean="0">
                <a:solidFill>
                  <a:prstClr val="black"/>
                </a:solidFill>
                <a:effectLst/>
                <a:latin typeface="Century Gothic" pitchFamily="34" charset="0"/>
                <a:ea typeface="+mn-ea"/>
                <a:cs typeface="+mn-cs"/>
              </a:rPr>
              <a:t>Выставка – главное действующее лицо библиотечного мероприятия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5357826"/>
            <a:ext cx="3929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Изучаем  микологию </a:t>
            </a:r>
            <a:r>
              <a:rPr lang="ru-RU" sz="1600" dirty="0" smtClean="0"/>
              <a:t>- </a:t>
            </a:r>
            <a:r>
              <a:rPr lang="ru-RU" sz="1600" dirty="0" smtClean="0"/>
              <a:t>науку </a:t>
            </a:r>
            <a:r>
              <a:rPr lang="ru-RU" sz="1600" dirty="0" smtClean="0"/>
              <a:t>о грибах. </a:t>
            </a:r>
            <a:r>
              <a:rPr lang="ru-RU" sz="1600" dirty="0" smtClean="0"/>
              <a:t>   Задания выполняются </a:t>
            </a:r>
            <a:r>
              <a:rPr lang="ru-RU" sz="1600" dirty="0" smtClean="0"/>
              <a:t>с помощью книг, представленных на выставке.</a:t>
            </a:r>
            <a:endParaRPr lang="ru-RU" sz="1600" dirty="0"/>
          </a:p>
        </p:txBody>
      </p:sp>
      <p:pic>
        <p:nvPicPr>
          <p:cNvPr id="10" name="Picture 3" descr="C:\Users\User\Desktop\Фотоархив ЦДБ\фотографии\фотографии\SDC114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357694"/>
            <a:ext cx="1814506" cy="161377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143504" y="6000768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рамках Пасхального фестиваля - конкурс раскрашенных яиц</a:t>
            </a:r>
            <a:endParaRPr lang="ru-RU" sz="16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142984"/>
            <a:ext cx="2216258" cy="316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712</TotalTime>
  <Words>716</Words>
  <Application>Microsoft Office PowerPoint</Application>
  <PresentationFormat>Экран (4:3)</PresentationFormat>
  <Paragraphs>81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Слайд 1</vt:lpstr>
      <vt:lpstr>Слайд 2</vt:lpstr>
      <vt:lpstr>Слайд 3</vt:lpstr>
      <vt:lpstr>Слайд 4</vt:lpstr>
      <vt:lpstr>                                              выставка – факт                                                                              выставка – экскурсия                                                                       выставка – вернисаж   </vt:lpstr>
      <vt:lpstr>Слайд 6</vt:lpstr>
      <vt:lpstr>Слайд 7</vt:lpstr>
      <vt:lpstr>Слайд 8</vt:lpstr>
      <vt:lpstr>Выставка – главное действующее лицо библиотечного мероприятия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ОКИО</cp:lastModifiedBy>
  <cp:revision>84</cp:revision>
  <dcterms:created xsi:type="dcterms:W3CDTF">2011-02-22T10:57:13Z</dcterms:created>
  <dcterms:modified xsi:type="dcterms:W3CDTF">2017-11-14T10:52:11Z</dcterms:modified>
</cp:coreProperties>
</file>